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38"/>
    <p:restoredTop sz="94220"/>
  </p:normalViewPr>
  <p:slideViewPr>
    <p:cSldViewPr showGuides="1">
      <p:cViewPr varScale="1">
        <p:scale>
          <a:sx n="83" d="100"/>
          <a:sy n="83" d="100"/>
        </p:scale>
        <p:origin x="296" y="184"/>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3594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smtClean="0">
                <a:solidFill>
                  <a:schemeClr val="bg1"/>
                </a:solidFill>
                <a:latin typeface="Baiduan Number" pitchFamily="34" charset="0"/>
              </a:rPr>
              <a:t>28</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smtClean="0">
                <a:solidFill>
                  <a:srgbClr val="3A7630"/>
                </a:solidFill>
                <a:latin typeface="方正兰亭黑简体" panose="02000000000000000000" pitchFamily="2" charset="-122"/>
              </a:rPr>
              <a:t>[2]</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046662" cy="445869"/>
            <a:chOff x="6364288" y="349250"/>
            <a:chExt cx="5046662" cy="445869"/>
          </a:xfrm>
        </p:grpSpPr>
        <p:sp>
          <p:nvSpPr>
            <p:cNvPr id="34829" name="矩形 2"/>
            <p:cNvSpPr/>
            <p:nvPr/>
          </p:nvSpPr>
          <p:spPr>
            <a:xfrm>
              <a:off x="6489509" y="380782"/>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6443156" y="364969"/>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用例图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046662" cy="443740"/>
            <a:chOff x="6364288" y="349250"/>
            <a:chExt cx="5046662" cy="443740"/>
          </a:xfrm>
        </p:grpSpPr>
        <p:sp>
          <p:nvSpPr>
            <p:cNvPr id="34829" name="矩形 2"/>
            <p:cNvSpPr/>
            <p:nvPr/>
          </p:nvSpPr>
          <p:spPr>
            <a:xfrm>
              <a:off x="6489509" y="37865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6483422" y="379446"/>
              <a:ext cx="101526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用例图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用例（</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54803" y="230155"/>
            <a:ext cx="5082955" cy="440981"/>
            <a:chOff x="6327995" y="349250"/>
            <a:chExt cx="5082955" cy="440981"/>
          </a:xfrm>
        </p:grpSpPr>
        <p:sp>
          <p:nvSpPr>
            <p:cNvPr id="34829" name="矩形 2"/>
            <p:cNvSpPr/>
            <p:nvPr/>
          </p:nvSpPr>
          <p:spPr>
            <a:xfrm>
              <a:off x="6353528" y="362572"/>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6327995" y="377481"/>
              <a:ext cx="969427"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用例图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a:t>
            </a:r>
            <a:r>
              <a:rPr lang="zh-CN" altLang="en-US" sz="2000" dirty="0">
                <a:solidFill>
                  <a:srgbClr val="FF0000"/>
                </a:solidFill>
                <a:latin typeface="方正兰亭黑简体" panose="02000000000000000000" pitchFamily="2" charset="-122"/>
              </a:rPr>
              <a:t>主要目的</a:t>
            </a:r>
            <a:r>
              <a:rPr lang="zh-CN" altLang="en-US" sz="2000" dirty="0">
                <a:solidFill>
                  <a:srgbClr val="3A7630"/>
                </a:solidFill>
                <a:latin typeface="方正兰亭黑简体" panose="02000000000000000000" pitchFamily="2" charset="-122"/>
              </a:rPr>
              <a:t>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smtClean="0">
                <a:solidFill>
                  <a:srgbClr val="3A7630"/>
                </a:solidFill>
                <a:latin typeface="方正兰亭黑简体" panose="02000000000000000000" pitchFamily="2" charset="-122"/>
              </a:rPr>
              <a:t>[3]</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smtClean="0">
                <a:solidFill>
                  <a:srgbClr val="3A7630"/>
                </a:solidFill>
                <a:latin typeface="方正兰亭黑简体" panose="02000000000000000000" pitchFamily="2" charset="-122"/>
              </a:rPr>
              <a:t>[5]</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smtClean="0">
                <a:solidFill>
                  <a:srgbClr val="3A7630"/>
                </a:solidFill>
                <a:latin typeface="方正兰亭黑简体" panose="02000000000000000000" pitchFamily="2" charset="-122"/>
              </a:rPr>
              <a:t>[2]</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3"/>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3"/>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3"/>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3"/>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3"/>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3"/>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4"/>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5"/>
          <a:stretch>
            <a:fillRect/>
          </a:stretch>
        </p:blipFill>
        <p:spPr>
          <a:xfrm>
            <a:off x="6739255" y="2938145"/>
            <a:ext cx="1892300" cy="31343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a:t>
            </a:r>
            <a:r>
              <a:rPr lang="en-US" altLang="zh-CN" sz="2000" dirty="0" smtClean="0">
                <a:solidFill>
                  <a:srgbClr val="3A7630"/>
                </a:solidFill>
                <a:latin typeface="方正兰亭黑简体" panose="02000000000000000000" pitchFamily="2" charset="-122"/>
              </a:rPr>
              <a:t>[4]</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046662" cy="457002"/>
            <a:chOff x="6364288" y="349250"/>
            <a:chExt cx="5046662" cy="457002"/>
          </a:xfrm>
        </p:grpSpPr>
        <p:sp>
          <p:nvSpPr>
            <p:cNvPr id="34829" name="矩形 2"/>
            <p:cNvSpPr/>
            <p:nvPr/>
          </p:nvSpPr>
          <p:spPr>
            <a:xfrm>
              <a:off x="6476378" y="376238"/>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6488848" y="393502"/>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构件图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402300" y="5658730"/>
            <a:ext cx="7584897"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a:t>
            </a:r>
            <a:r>
              <a:rPr lang="en-US" altLang="zh-CN" sz="2400" dirty="0" smtClean="0">
                <a:solidFill>
                  <a:schemeClr val="bg1"/>
                </a:solidFill>
              </a:rPr>
              <a:t>Modeling </a:t>
            </a:r>
            <a:r>
              <a:rPr lang="en-US" altLang="zh-CN" sz="2400" dirty="0">
                <a:solidFill>
                  <a:schemeClr val="bg1"/>
                </a:solidFill>
              </a:rPr>
              <a:t>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6</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54182" y="230155"/>
            <a:ext cx="5083576" cy="474810"/>
            <a:chOff x="6327374" y="349250"/>
            <a:chExt cx="5083576" cy="474810"/>
          </a:xfrm>
        </p:grpSpPr>
        <p:sp>
          <p:nvSpPr>
            <p:cNvPr id="34829" name="矩形 2"/>
            <p:cNvSpPr/>
            <p:nvPr/>
          </p:nvSpPr>
          <p:spPr>
            <a:xfrm>
              <a:off x="6327374" y="40972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6329864" y="395313"/>
              <a:ext cx="111763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部署图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49282" y="3445631"/>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[1]</a:t>
            </a:r>
            <a:r>
              <a:rPr lang="zh-CN" altLang="en-US" sz="1400" dirty="0">
                <a:solidFill>
                  <a:schemeClr val="bg1"/>
                </a:solidFill>
                <a:latin typeface="Calibri Light" panose="020F0302020204030204" pitchFamily="34" charset="0"/>
              </a:rPr>
              <a:t>介绍</a:t>
            </a:r>
            <a:r>
              <a:rPr lang="en-US" altLang="zh-CN" sz="1400" dirty="0">
                <a:solidFill>
                  <a:schemeClr val="bg1"/>
                </a:solidFill>
                <a:latin typeface="Calibri Light" panose="020F0302020204030204" pitchFamily="34" charset="0"/>
              </a:rPr>
              <a:t>Rational</a:t>
            </a:r>
            <a:r>
              <a:rPr lang="zh-CN" altLang="en-US" sz="1400" dirty="0">
                <a:solidFill>
                  <a:schemeClr val="bg1"/>
                </a:solidFill>
                <a:latin typeface="Calibri Light" panose="020F0302020204030204" pitchFamily="34" charset="0"/>
              </a:rPr>
              <a:t> </a:t>
            </a:r>
            <a:r>
              <a:rPr lang="en-US" altLang="zh-CN" sz="1400" dirty="0">
                <a:solidFill>
                  <a:schemeClr val="bg1"/>
                </a:solidFill>
                <a:latin typeface="Calibri Light" panose="020F0302020204030204" pitchFamily="34" charset="0"/>
              </a:rPr>
              <a:t>software</a:t>
            </a:r>
            <a:r>
              <a:rPr lang="zh-CN" altLang="en-US" sz="1400" dirty="0">
                <a:solidFill>
                  <a:schemeClr val="bg1"/>
                </a:solidFill>
                <a:latin typeface="Calibri Light" panose="020F0302020204030204" pitchFamily="34" charset="0"/>
              </a:rPr>
              <a:t> </a:t>
            </a:r>
            <a:r>
              <a:rPr lang="en-US" altLang="zh-CN" sz="1400" dirty="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smtClean="0">
                <a:solidFill>
                  <a:schemeClr val="bg1"/>
                </a:solidFill>
                <a:latin typeface="Calibri Light" panose="020F0302020204030204" pitchFamily="34" charset="0"/>
              </a:rPr>
              <a:t>/</a:t>
            </a:r>
            <a:endParaRPr lang="en-US" altLang="zh-CN" sz="14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[2]</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[3]</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sym typeface="+mn-ea"/>
              </a:rPr>
              <a:t>[4]【</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sym typeface="+mn-ea"/>
              </a:rPr>
              <a:t>[5]</a:t>
            </a:r>
            <a:r>
              <a:rPr lang="en-US" altLang="zh-CN" sz="1400" dirty="0">
                <a:solidFill>
                  <a:schemeClr val="bg1"/>
                </a:solidFill>
                <a:latin typeface="Calibri Light" panose="020F0302020204030204" pitchFamily="34" charset="0"/>
                <a:sym typeface="+mn-ea"/>
              </a:rPr>
              <a:t>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sym typeface="+mn-ea"/>
              </a:rPr>
              <a:t>[6]</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部署图</a:t>
            </a:r>
            <a:endParaRPr lang="en-US" altLang="zh-CN" sz="1400" dirty="0">
              <a:solidFill>
                <a:schemeClr val="bg1"/>
              </a:solidFill>
              <a:latin typeface="Calibri Light" panose="020F030202020403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56045" y="766438"/>
            <a:ext cx="7631894" cy="310854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审核与监督 </a:t>
            </a:r>
            <a:r>
              <a:rPr lang="en-US" altLang="zh-CN" dirty="0" smtClean="0">
                <a:solidFill>
                  <a:schemeClr val="bg1"/>
                </a:solidFill>
                <a:latin typeface="Haettenschweiler" panose="020B0706040902060204" pitchFamily="34" charset="0"/>
              </a:rPr>
              <a:t>93</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陈帆：提出建议，监督。想提问问题。 </a:t>
            </a:r>
            <a:r>
              <a:rPr lang="en-US" altLang="zh-CN" dirty="0" smtClean="0">
                <a:solidFill>
                  <a:schemeClr val="bg1"/>
                </a:solidFill>
                <a:latin typeface="Haettenschweiler" panose="020B0706040902060204" pitchFamily="34" charset="0"/>
              </a:rPr>
              <a:t>91</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a:solidFill>
                  <a:schemeClr val="bg1"/>
                </a:solidFill>
                <a:latin typeface="Haettenschweiler" panose="020B0706040902060204" pitchFamily="34" charset="0"/>
              </a:rPr>
              <a:t>：想提问</a:t>
            </a:r>
            <a:r>
              <a:rPr lang="zh-CN" altLang="en-US" dirty="0" smtClean="0">
                <a:solidFill>
                  <a:schemeClr val="bg1"/>
                </a:solidFill>
                <a:latin typeface="Haettenschweiler" panose="020B0706040902060204" pitchFamily="34" charset="0"/>
              </a:rPr>
              <a:t>问题。画构件图，对象图，顺序图，类图。</a:t>
            </a:r>
            <a:r>
              <a:rPr lang="en-US" altLang="zh-CN" dirty="0" smtClean="0">
                <a:solidFill>
                  <a:schemeClr val="bg1"/>
                </a:solidFill>
                <a:latin typeface="Haettenschweiler" panose="020B0706040902060204" pitchFamily="34" charset="0"/>
              </a:rPr>
              <a:t>94</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林翼力：选取</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模版。画用例图，提供用例 </a:t>
            </a:r>
            <a:r>
              <a:rPr lang="en-US" altLang="zh-CN" dirty="0" smtClean="0">
                <a:solidFill>
                  <a:schemeClr val="bg1"/>
                </a:solidFill>
                <a:latin typeface="Haettenschweiler" panose="020B0706040902060204" pitchFamily="34" charset="0"/>
              </a:rPr>
              <a:t>92</a:t>
            </a:r>
          </a:p>
          <a:p>
            <a:pPr marL="0" lvl="0" indent="0">
              <a:lnSpc>
                <a:spcPct val="100000"/>
              </a:lnSpc>
              <a:spcBef>
                <a:spcPct val="0"/>
              </a:spcBef>
              <a:buNone/>
            </a:pPr>
            <a:r>
              <a:rPr lang="zh-CN" altLang="en-US" dirty="0">
                <a:solidFill>
                  <a:schemeClr val="bg1"/>
                </a:solidFill>
                <a:latin typeface="Haettenschweiler" panose="020B0706040902060204" pitchFamily="34" charset="0"/>
              </a:rPr>
              <a:t>刘浥：想提问问题</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，画部署图，状态图，协作图。 </a:t>
            </a:r>
            <a:r>
              <a:rPr lang="en-US" altLang="zh-CN" dirty="0" smtClean="0">
                <a:solidFill>
                  <a:schemeClr val="bg1"/>
                </a:solidFill>
                <a:latin typeface="Haettenschweiler" panose="020B0706040902060204" pitchFamily="34" charset="0"/>
              </a:rPr>
              <a:t>95</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a:t>
            </a:r>
            <a:r>
              <a:rPr lang="zh-CN" altLang="en-US" b="1" dirty="0" smtClean="0">
                <a:solidFill>
                  <a:schemeClr val="bg1"/>
                </a:solidFill>
              </a:rPr>
              <a:t>建模（</a:t>
            </a:r>
            <a:r>
              <a:rPr lang="en-US" altLang="zh-CN" dirty="0">
                <a:solidFill>
                  <a:schemeClr val="bg1"/>
                </a:solidFill>
              </a:rPr>
              <a:t>VISUAL MODELING</a:t>
            </a:r>
            <a:r>
              <a:rPr lang="zh-CN" altLang="en-US" b="1" dirty="0" smtClean="0">
                <a:solidFill>
                  <a:schemeClr val="bg1"/>
                </a:solidFill>
              </a:rPr>
              <a:t>）的</a:t>
            </a:r>
            <a:r>
              <a:rPr lang="zh-CN" altLang="en-US" b="1" dirty="0">
                <a:solidFill>
                  <a:schemeClr val="bg1"/>
                </a:solidFill>
              </a:rPr>
              <a:t>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835237" y="3789363"/>
            <a:ext cx="2240434"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a:solidFill>
                  <a:schemeClr val="bg1"/>
                </a:solidFill>
              </a:rPr>
              <a:t>5</a:t>
            </a:r>
            <a:r>
              <a:rPr lang="zh-CN" altLang="en-US" sz="240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371976" y="3680427"/>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种，这里暂不讨论</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TotalTime>
  <Words>1909</Words>
  <Application>Microsoft Macintosh PowerPoint</Application>
  <PresentationFormat>宽屏</PresentationFormat>
  <Paragraphs>316</Paragraphs>
  <Slides>36</Slides>
  <Notes>2</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324</cp:revision>
  <dcterms:created xsi:type="dcterms:W3CDTF">2015-02-21T08:21:00Z</dcterms:created>
  <dcterms:modified xsi:type="dcterms:W3CDTF">2018-12-29T14:13:22Z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